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59" r:id="rId4"/>
    <p:sldId id="262" r:id="rId5"/>
    <p:sldId id="265" r:id="rId6"/>
    <p:sldId id="266" r:id="rId7"/>
    <p:sldId id="264" r:id="rId8"/>
    <p:sldId id="258" r:id="rId9"/>
    <p:sldId id="270" r:id="rId10"/>
    <p:sldId id="269" r:id="rId11"/>
    <p:sldId id="267" r:id="rId12"/>
    <p:sldId id="271" r:id="rId13"/>
    <p:sldId id="268" r:id="rId14"/>
    <p:sldId id="272" r:id="rId15"/>
    <p:sldId id="273" r:id="rId16"/>
    <p:sldId id="275" r:id="rId17"/>
    <p:sldId id="263" r:id="rId18"/>
    <p:sldId id="27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0" d="100"/>
          <a:sy n="70" d="100"/>
        </p:scale>
        <p:origin x="-174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F1B1-106F-41D8-A222-23AE6646CD6E}" type="datetimeFigureOut">
              <a:rPr lang="en-GB" smtClean="0"/>
              <a:t>05/01/2016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363D-F852-44D0-8701-79D919E7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2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363D-F852-44D0-8701-79D919E74A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1/5/2016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00" y="260648"/>
            <a:ext cx="7992888" cy="1648111"/>
          </a:xfrm>
        </p:spPr>
        <p:txBody>
          <a:bodyPr>
            <a:normAutofit fontScale="90000"/>
          </a:bodyPr>
          <a:lstStyle/>
          <a:p>
            <a:r>
              <a:rPr lang="en-GB" dirty="0"/>
              <a:t>SORPTION AND INCORPORATION OF CAESIUM TO SEDIMENTS AND 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ILLITE CLAY: A MACRO TO MOLECULAR </a:t>
            </a:r>
            <a:r>
              <a:rPr lang="en-GB" dirty="0" smtClean="0"/>
              <a:t>SCALE INVESTIGATION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5320477"/>
            <a:ext cx="7772400" cy="1500187"/>
          </a:xfrm>
        </p:spPr>
        <p:txBody>
          <a:bodyPr/>
          <a:lstStyle/>
          <a:p>
            <a:r>
              <a:rPr lang="en-GB" dirty="0" smtClean="0"/>
              <a:t>Frontiers in Environmental Radioactivity, London, January 2016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3305" y="2555612"/>
            <a:ext cx="8105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Fuller A. </a:t>
            </a:r>
            <a:r>
              <a:rPr lang="en-GB" dirty="0" smtClean="0"/>
              <a:t>J.</a:t>
            </a:r>
            <a:r>
              <a:rPr lang="en-GB" baseline="30000" dirty="0" smtClean="0"/>
              <a:t>1,2</a:t>
            </a:r>
            <a:r>
              <a:rPr lang="en-GB" dirty="0" smtClean="0"/>
              <a:t>, </a:t>
            </a:r>
            <a:r>
              <a:rPr lang="en-GB" dirty="0"/>
              <a:t>Shaw </a:t>
            </a:r>
            <a:r>
              <a:rPr lang="en-GB" dirty="0" smtClean="0"/>
              <a:t>S.</a:t>
            </a:r>
            <a:r>
              <a:rPr lang="en-GB" baseline="30000" dirty="0" smtClean="0"/>
              <a:t>1,2</a:t>
            </a:r>
            <a:r>
              <a:rPr lang="en-GB" dirty="0" smtClean="0"/>
              <a:t>, </a:t>
            </a:r>
            <a:r>
              <a:rPr lang="en-GB" dirty="0"/>
              <a:t>Ward M. </a:t>
            </a:r>
            <a:r>
              <a:rPr lang="en-GB" dirty="0" smtClean="0"/>
              <a:t>B.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Haigh S. </a:t>
            </a:r>
            <a:r>
              <a:rPr lang="en-GB" dirty="0" smtClean="0"/>
              <a:t>J.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 err="1"/>
              <a:t>Mosselmans</a:t>
            </a:r>
            <a:r>
              <a:rPr lang="en-GB" dirty="0"/>
              <a:t> F. </a:t>
            </a:r>
            <a:r>
              <a:rPr lang="en-GB" dirty="0" smtClean="0"/>
              <a:t>W.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Peacock C. </a:t>
            </a:r>
            <a:r>
              <a:rPr lang="en-GB" dirty="0" smtClean="0"/>
              <a:t>L.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Stackhouse </a:t>
            </a:r>
            <a:r>
              <a:rPr lang="en-GB" dirty="0" smtClean="0"/>
              <a:t>S.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Dent A. </a:t>
            </a:r>
            <a:r>
              <a:rPr lang="en-GB" dirty="0" smtClean="0"/>
              <a:t>J.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Trivedi </a:t>
            </a:r>
            <a:r>
              <a:rPr lang="en-GB" dirty="0" smtClean="0"/>
              <a:t>D.</a:t>
            </a:r>
            <a:r>
              <a:rPr lang="en-GB" baseline="30000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Small J. S</a:t>
            </a:r>
            <a:r>
              <a:rPr lang="en-GB" dirty="0" smtClean="0"/>
              <a:t>.,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Abrahamsen L. </a:t>
            </a:r>
            <a:r>
              <a:rPr lang="en-GB" dirty="0" smtClean="0"/>
              <a:t>G.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b="1" u="sng" dirty="0"/>
              <a:t>Burke I. T.</a:t>
            </a:r>
            <a:r>
              <a:rPr lang="en-GB" u="sng" dirty="0"/>
              <a:t> </a:t>
            </a:r>
            <a:endParaRPr lang="en-GB" u="sng" dirty="0" smtClean="0"/>
          </a:p>
          <a:p>
            <a:endParaRPr lang="en-GB" u="sng" dirty="0" smtClean="0"/>
          </a:p>
          <a:p>
            <a:r>
              <a:rPr lang="en-GB" sz="1400" i="1" baseline="30000" dirty="0" smtClean="0"/>
              <a:t>1</a:t>
            </a:r>
            <a:r>
              <a:rPr lang="en-GB" sz="1400" i="1" dirty="0" smtClean="0"/>
              <a:t>University of Leeds</a:t>
            </a:r>
          </a:p>
          <a:p>
            <a:r>
              <a:rPr lang="en-GB" sz="1400" i="1" baseline="30000" dirty="0" smtClean="0"/>
              <a:t>2</a:t>
            </a:r>
            <a:r>
              <a:rPr lang="en-GB" sz="1400" i="1" dirty="0" smtClean="0"/>
              <a:t>University of Manchester</a:t>
            </a:r>
          </a:p>
          <a:p>
            <a:r>
              <a:rPr lang="en-GB" sz="1400" i="1" baseline="30000" dirty="0" smtClean="0"/>
              <a:t>3</a:t>
            </a:r>
            <a:r>
              <a:rPr lang="en-GB" sz="1400" i="1" dirty="0" smtClean="0"/>
              <a:t>Diamond Light Source Ltd. </a:t>
            </a:r>
          </a:p>
          <a:p>
            <a:r>
              <a:rPr lang="en-GB" sz="1400" i="1" baseline="30000" dirty="0" smtClean="0"/>
              <a:t>4</a:t>
            </a:r>
            <a:r>
              <a:rPr lang="en-GB" sz="1400" i="1" dirty="0" smtClean="0"/>
              <a:t>National Nuclear Laboratory Ltd.</a:t>
            </a:r>
            <a:endParaRPr lang="en-GB" sz="1400" i="1" dirty="0"/>
          </a:p>
        </p:txBody>
      </p:sp>
      <p:pic>
        <p:nvPicPr>
          <p:cNvPr id="6" name="Picture 2" descr="C:\Users\earitb\Desktop\big_logo_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64" y="3588271"/>
            <a:ext cx="4249868" cy="17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68" y="3754391"/>
            <a:ext cx="3132652" cy="10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70" y="5431046"/>
            <a:ext cx="1800200" cy="9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2629096" cy="5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08" y="5445049"/>
            <a:ext cx="3841190" cy="8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20047"/>
            <a:ext cx="2051720" cy="6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Illite stability in the TEM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" y="1288641"/>
            <a:ext cx="5283054" cy="48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31" y="1264909"/>
            <a:ext cx="3579556" cy="48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2" y="1988840"/>
            <a:ext cx="7817698" cy="33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11358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images collected &lt; 60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" y="2780928"/>
            <a:ext cx="3096344" cy="22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 exchange with Ca and 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K-illite (IMT-1)</a:t>
            </a:r>
          </a:p>
          <a:p>
            <a:r>
              <a:rPr lang="en-GB" dirty="0" smtClean="0"/>
              <a:t>20g L-1 in 1 M Cs</a:t>
            </a:r>
            <a:r>
              <a:rPr lang="en-GB" baseline="30000" dirty="0" smtClean="0"/>
              <a:t>+</a:t>
            </a:r>
            <a:r>
              <a:rPr lang="en-GB" dirty="0" smtClean="0"/>
              <a:t>/ 0.1 M Ca</a:t>
            </a:r>
            <a:r>
              <a:rPr lang="en-GB" baseline="30000" dirty="0" smtClean="0"/>
              <a:t>2+</a:t>
            </a:r>
          </a:p>
          <a:p>
            <a:r>
              <a:rPr lang="en-GB" dirty="0" smtClean="0"/>
              <a:t>Bright field TEM images/EDX</a:t>
            </a:r>
          </a:p>
          <a:p>
            <a:r>
              <a:rPr lang="en-GB" dirty="0" err="1" smtClean="0"/>
              <a:t>Tecnai</a:t>
            </a:r>
            <a:r>
              <a:rPr lang="en-GB" dirty="0" smtClean="0"/>
              <a:t> TF230 FEGTEM, 200KeV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69666"/>
            <a:ext cx="5040560" cy="50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" y="2708920"/>
            <a:ext cx="3211385" cy="24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" y="2746510"/>
            <a:ext cx="3292816" cy="248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" y="2780928"/>
            <a:ext cx="3338803" cy="230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209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Investigated the nature of the ‘Frayed Edge’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34" y="593998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 → Ca → Cs → Ca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23186" y="6011996"/>
            <a:ext cx="144016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 → Cs with time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874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20g L-1 K-illite in 1 M Cs</a:t>
            </a:r>
            <a:r>
              <a:rPr lang="en-GB" baseline="30000" dirty="0" smtClean="0"/>
              <a:t>+</a:t>
            </a:r>
            <a:r>
              <a:rPr lang="en-GB" dirty="0" smtClean="0"/>
              <a:t>,</a:t>
            </a:r>
            <a:r>
              <a:rPr lang="en-GB" baseline="30000" dirty="0" smtClean="0"/>
              <a:t> </a:t>
            </a:r>
            <a:r>
              <a:rPr lang="en-GB" dirty="0" smtClean="0"/>
              <a:t>HAADF TEM images/EDX, FEI Titan G2, 200 </a:t>
            </a:r>
            <a:r>
              <a:rPr lang="en-GB" dirty="0" err="1" smtClean="0"/>
              <a:t>KeV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" y="1547014"/>
            <a:ext cx="7898499" cy="467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DFT structural modelling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8721" y="14787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Used the composition of the starting material -</a:t>
            </a:r>
            <a:endParaRPr lang="it-IT" dirty="0"/>
          </a:p>
          <a:p>
            <a:r>
              <a:rPr lang="it-IT" dirty="0" smtClean="0"/>
              <a:t>IMT-1 </a:t>
            </a:r>
            <a:r>
              <a:rPr lang="it-IT" dirty="0"/>
              <a:t>(Mg</a:t>
            </a:r>
            <a:r>
              <a:rPr lang="it-IT" baseline="-25000" dirty="0"/>
              <a:t>0.09</a:t>
            </a:r>
            <a:r>
              <a:rPr lang="it-IT" dirty="0"/>
              <a:t> Ca</a:t>
            </a:r>
            <a:r>
              <a:rPr lang="it-IT" baseline="-25000" dirty="0"/>
              <a:t>0.06</a:t>
            </a:r>
            <a:r>
              <a:rPr lang="it-IT" dirty="0"/>
              <a:t> K</a:t>
            </a:r>
            <a:r>
              <a:rPr lang="it-IT" baseline="-25000" dirty="0"/>
              <a:t>1.37</a:t>
            </a:r>
            <a:r>
              <a:rPr lang="it-IT" dirty="0"/>
              <a:t>) [Al</a:t>
            </a:r>
            <a:r>
              <a:rPr lang="it-IT" baseline="-25000" dirty="0"/>
              <a:t>2.69</a:t>
            </a:r>
            <a:r>
              <a:rPr lang="it-IT" dirty="0"/>
              <a:t> Fe(III)</a:t>
            </a:r>
            <a:r>
              <a:rPr lang="it-IT" baseline="-25000" dirty="0"/>
              <a:t>0.76</a:t>
            </a:r>
            <a:r>
              <a:rPr lang="it-IT" dirty="0"/>
              <a:t> Fe(II)</a:t>
            </a:r>
            <a:r>
              <a:rPr lang="it-IT" baseline="-25000" dirty="0"/>
              <a:t>0.06</a:t>
            </a:r>
            <a:r>
              <a:rPr lang="it-IT" dirty="0"/>
              <a:t> Mn</a:t>
            </a:r>
            <a:r>
              <a:rPr lang="it-IT" baseline="-25000" dirty="0"/>
              <a:t>tr</a:t>
            </a:r>
            <a:r>
              <a:rPr lang="it-IT" dirty="0"/>
              <a:t> Mg</a:t>
            </a:r>
            <a:r>
              <a:rPr lang="it-IT" baseline="-25000" dirty="0"/>
              <a:t>0.43</a:t>
            </a:r>
            <a:r>
              <a:rPr lang="it-IT" dirty="0"/>
              <a:t> Ti</a:t>
            </a:r>
            <a:r>
              <a:rPr lang="it-IT" baseline="-25000" dirty="0"/>
              <a:t>0.06</a:t>
            </a:r>
            <a:r>
              <a:rPr lang="it-IT" dirty="0"/>
              <a:t>] [Si</a:t>
            </a:r>
            <a:r>
              <a:rPr lang="it-IT" baseline="-25000" dirty="0"/>
              <a:t>6.77</a:t>
            </a:r>
            <a:r>
              <a:rPr lang="it-IT" dirty="0"/>
              <a:t> </a:t>
            </a:r>
            <a:r>
              <a:rPr lang="it-IT" dirty="0" smtClean="0"/>
              <a:t>Al</a:t>
            </a:r>
            <a:r>
              <a:rPr lang="it-IT" baseline="-25000" dirty="0" smtClean="0"/>
              <a:t>1.23</a:t>
            </a:r>
            <a:r>
              <a:rPr lang="it-IT" dirty="0" smtClean="0"/>
              <a:t>]O</a:t>
            </a:r>
            <a:r>
              <a:rPr lang="it-IT" baseline="-25000" dirty="0" smtClean="0"/>
              <a:t>20</a:t>
            </a:r>
            <a:r>
              <a:rPr lang="it-IT" dirty="0" smtClean="0"/>
              <a:t>(OH)</a:t>
            </a:r>
            <a:r>
              <a:rPr lang="it-IT" baseline="-25000" dirty="0" smtClean="0"/>
              <a:t>4 </a:t>
            </a:r>
          </a:p>
          <a:p>
            <a:r>
              <a:rPr lang="it-IT" dirty="0" smtClean="0"/>
              <a:t>to predict expansion expected K → Cs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01166"/>
              </p:ext>
            </p:extLst>
          </p:nvPr>
        </p:nvGraphicFramePr>
        <p:xfrm>
          <a:off x="308721" y="2437280"/>
          <a:ext cx="84397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36"/>
                <a:gridCol w="2109936"/>
                <a:gridCol w="2109936"/>
                <a:gridCol w="21099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Approximation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K-Filled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Cs</a:t>
                      </a:r>
                      <a:r>
                        <a:rPr lang="en-GB" baseline="0" dirty="0" smtClean="0"/>
                        <a:t>-Filled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Difference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Local Density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0.97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1.04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0.064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Generalised Gradient A.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1.03 nm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1.09 nm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0.071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TEM measurements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1.00 nm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0.07 nm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577" y="47251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DFT model was also used to help predict </a:t>
            </a:r>
            <a:r>
              <a:rPr lang="en-GB" dirty="0"/>
              <a:t>l</a:t>
            </a:r>
            <a:r>
              <a:rPr lang="en-GB" dirty="0" smtClean="0"/>
              <a:t>ocal co-ordination environment for EXAFS analysis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14667"/>
            <a:ext cx="3330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EXAFS analysis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09410"/>
            <a:ext cx="6220067" cy="45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64575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Cs-illite (12 months)</a:t>
            </a:r>
          </a:p>
          <a:p>
            <a:r>
              <a:rPr lang="en-GB" dirty="0" smtClean="0"/>
              <a:t>b18 Diamond Light Source</a:t>
            </a:r>
          </a:p>
          <a:p>
            <a:r>
              <a:rPr lang="en-GB" dirty="0" smtClean="0"/>
              <a:t>Cs K-edge 35.98 </a:t>
            </a:r>
            <a:r>
              <a:rPr lang="en-GB" dirty="0" err="1" smtClean="0"/>
              <a:t>keV</a:t>
            </a:r>
            <a:endParaRPr lang="en-GB" dirty="0" smtClean="0"/>
          </a:p>
          <a:p>
            <a:r>
              <a:rPr lang="en-GB" dirty="0" smtClean="0"/>
              <a:t>80 K, 12 hrs collection</a:t>
            </a:r>
          </a:p>
          <a:p>
            <a:r>
              <a:rPr lang="en-GB" dirty="0" smtClean="0"/>
              <a:t>Athena/Artemis-Feff6.0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283" y="450912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Fit = </a:t>
            </a:r>
          </a:p>
          <a:p>
            <a:r>
              <a:rPr lang="en-GB" dirty="0" smtClean="0"/>
              <a:t>12 O atoms @ 3.0-3.4 Å</a:t>
            </a:r>
          </a:p>
          <a:p>
            <a:r>
              <a:rPr lang="en-GB" dirty="0" smtClean="0"/>
              <a:t>12 Si(Al) atoms  @ 4.0 Å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8077" y="60208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agreement between  TEM – DFT – EXAFS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Implications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4" y="1412776"/>
            <a:ext cx="6771456" cy="36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564" y="5229200"/>
            <a:ext cx="8083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Cs initially sorbs to illite at FES site (crystal edge) – can causes interlayer collapse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time Cs migrates into the interlayer by exchange with K – long term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Cs is held in inner-sphere complex – difficult to exchange out / desorb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1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papers from Japan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Mukai et al. 2016, ACS. Use </a:t>
            </a:r>
            <a:r>
              <a:rPr lang="en-GB" dirty="0" err="1" smtClean="0"/>
              <a:t>autoradiograghy</a:t>
            </a:r>
            <a:r>
              <a:rPr lang="en-GB" dirty="0" smtClean="0"/>
              <a:t> and TEM to show that Cs (in soil particles) is preferentially </a:t>
            </a:r>
            <a:r>
              <a:rPr lang="en-GB" dirty="0" err="1" smtClean="0"/>
              <a:t>sorbed</a:t>
            </a:r>
            <a:r>
              <a:rPr lang="en-GB" dirty="0" smtClean="0"/>
              <a:t> to vermiculated </a:t>
            </a:r>
            <a:r>
              <a:rPr lang="en-GB" dirty="0" err="1" smtClean="0"/>
              <a:t>biotite</a:t>
            </a:r>
            <a:r>
              <a:rPr lang="en-GB" dirty="0" smtClean="0"/>
              <a:t> and </a:t>
            </a:r>
            <a:r>
              <a:rPr lang="en-GB" dirty="0" err="1" smtClean="0"/>
              <a:t>smectite</a:t>
            </a:r>
            <a:r>
              <a:rPr lang="en-GB" dirty="0" smtClean="0"/>
              <a:t> clay interlayers </a:t>
            </a:r>
          </a:p>
          <a:p>
            <a:endParaRPr lang="en-GB" dirty="0"/>
          </a:p>
          <a:p>
            <a:r>
              <a:rPr lang="en-GB" dirty="0" smtClean="0"/>
              <a:t>Saito et al. 2016, </a:t>
            </a:r>
            <a:r>
              <a:rPr lang="en-GB" dirty="0" smtClean="0"/>
              <a:t>JER. </a:t>
            </a:r>
            <a:r>
              <a:rPr lang="en-GB" dirty="0" smtClean="0"/>
              <a:t>Dialysis resin exchange of Cs from </a:t>
            </a:r>
            <a:r>
              <a:rPr lang="en-GB" dirty="0" err="1" smtClean="0"/>
              <a:t>Fukishima</a:t>
            </a:r>
            <a:r>
              <a:rPr lang="en-GB" dirty="0" smtClean="0"/>
              <a:t> soils estimate that the long-term desorption half life is ~2+ years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3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HRTEM Cs in Mg Vermiculite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1196747"/>
            <a:ext cx="5544616" cy="50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14667"/>
            <a:ext cx="63814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Kogure</a:t>
            </a:r>
            <a:r>
              <a:rPr lang="en-GB" dirty="0" smtClean="0"/>
              <a:t> et al., Chem. Let., 2012;  Kikuchi et al., J Min. Pet. </a:t>
            </a:r>
            <a:r>
              <a:rPr lang="en-GB" dirty="0" err="1" smtClean="0"/>
              <a:t>Sci</a:t>
            </a:r>
            <a:r>
              <a:rPr lang="en-GB" dirty="0" smtClean="0"/>
              <a:t>,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24798" y="1574927"/>
            <a:ext cx="3879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Mg-vermiculite / K-mica</a:t>
            </a:r>
          </a:p>
          <a:p>
            <a:r>
              <a:rPr lang="en-GB" dirty="0" smtClean="0"/>
              <a:t>HAADF </a:t>
            </a:r>
            <a:r>
              <a:rPr lang="en-GB" dirty="0"/>
              <a:t>image &amp; </a:t>
            </a:r>
          </a:p>
          <a:p>
            <a:r>
              <a:rPr lang="en-GB" dirty="0" err="1" smtClean="0"/>
              <a:t>Multislice</a:t>
            </a:r>
            <a:r>
              <a:rPr lang="en-GB" dirty="0" smtClean="0"/>
              <a:t> contrast simulation (processed images)</a:t>
            </a:r>
          </a:p>
          <a:p>
            <a:r>
              <a:rPr lang="en-GB" dirty="0" smtClean="0"/>
              <a:t>Mg → Cs </a:t>
            </a:r>
          </a:p>
          <a:p>
            <a:endParaRPr lang="en-GB" dirty="0" smtClean="0"/>
          </a:p>
          <a:p>
            <a:r>
              <a:rPr lang="en-GB" dirty="0" smtClean="0"/>
              <a:t>Similar interlayer collapse as for illite</a:t>
            </a:r>
          </a:p>
          <a:p>
            <a:endParaRPr lang="en-GB" dirty="0"/>
          </a:p>
          <a:p>
            <a:r>
              <a:rPr lang="en-GB" dirty="0" smtClean="0"/>
              <a:t>Also reported for vermiculated </a:t>
            </a:r>
            <a:r>
              <a:rPr lang="en-GB" dirty="0" err="1" smtClean="0"/>
              <a:t>biotite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(HAADF images)</a:t>
            </a:r>
          </a:p>
          <a:p>
            <a:endParaRPr lang="en-GB" dirty="0"/>
          </a:p>
          <a:p>
            <a:r>
              <a:rPr lang="en-GB" dirty="0" smtClean="0"/>
              <a:t>Exchange timescales ~25 hours (much quicker than illite)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11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Radiocaesium</a:t>
            </a:r>
            <a:r>
              <a:rPr lang="en-GB" dirty="0" smtClean="0"/>
              <a:t> (</a:t>
            </a:r>
            <a:r>
              <a:rPr lang="en-GB" baseline="30000" dirty="0" smtClean="0"/>
              <a:t>137</a:t>
            </a:r>
            <a:r>
              <a:rPr lang="en-GB" dirty="0" smtClean="0"/>
              <a:t>Cs) </a:t>
            </a:r>
            <a:r>
              <a:rPr lang="en-GB" dirty="0"/>
              <a:t>as a contaminant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igh yield fission product (6.3 %)</a:t>
            </a:r>
          </a:p>
          <a:p>
            <a:r>
              <a:rPr lang="el-GR" dirty="0" smtClean="0"/>
              <a:t>β</a:t>
            </a:r>
            <a:r>
              <a:rPr lang="en-GB" dirty="0" smtClean="0"/>
              <a:t>,</a:t>
            </a:r>
            <a:r>
              <a:rPr lang="el-GR" dirty="0" smtClean="0"/>
              <a:t>γ</a:t>
            </a:r>
            <a:r>
              <a:rPr lang="en-GB" dirty="0" smtClean="0"/>
              <a:t> decay to </a:t>
            </a:r>
            <a:r>
              <a:rPr lang="en-GB" baseline="30000" dirty="0" smtClean="0"/>
              <a:t>137</a:t>
            </a:r>
            <a:r>
              <a:rPr lang="en-GB" dirty="0" smtClean="0"/>
              <a:t>Ba; t½ = 30.2 years </a:t>
            </a:r>
          </a:p>
          <a:p>
            <a:r>
              <a:rPr lang="en-GB" dirty="0" smtClean="0"/>
              <a:t>Very soluble in water as Cs</a:t>
            </a:r>
            <a:r>
              <a:rPr lang="en-GB" baseline="30000" dirty="0" smtClean="0"/>
              <a:t>+</a:t>
            </a:r>
          </a:p>
          <a:p>
            <a:r>
              <a:rPr lang="en-GB" dirty="0" smtClean="0"/>
              <a:t>Readily taken up by biota</a:t>
            </a:r>
          </a:p>
          <a:p>
            <a:endParaRPr lang="en-GB" dirty="0" smtClean="0"/>
          </a:p>
          <a:p>
            <a:r>
              <a:rPr lang="en-GB" dirty="0" smtClean="0"/>
              <a:t>Interacts strongly with soil minerals; esp. clays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6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Sorption behaviour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62" y="1340768"/>
            <a:ext cx="4680520" cy="45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92" y="6309320"/>
            <a:ext cx="87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Poinssot</a:t>
            </a:r>
            <a:r>
              <a:rPr lang="en-GB" dirty="0" smtClean="0"/>
              <a:t> et al., GCA, 1999; Bradbury and </a:t>
            </a:r>
            <a:r>
              <a:rPr lang="en-GB" dirty="0" err="1" smtClean="0"/>
              <a:t>Baeyens</a:t>
            </a:r>
            <a:r>
              <a:rPr lang="en-GB" dirty="0" smtClean="0"/>
              <a:t>, J. </a:t>
            </a:r>
            <a:r>
              <a:rPr lang="en-GB" dirty="0" err="1" smtClean="0"/>
              <a:t>Contam</a:t>
            </a:r>
            <a:r>
              <a:rPr lang="en-GB" dirty="0" smtClean="0"/>
              <a:t>. </a:t>
            </a:r>
            <a:r>
              <a:rPr lang="en-GB" dirty="0" err="1" smtClean="0"/>
              <a:t>Hydrol</a:t>
            </a:r>
            <a:r>
              <a:rPr lang="en-GB" dirty="0" smtClean="0"/>
              <a:t>., 2000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678" y="1412776"/>
            <a:ext cx="180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 sorption to Na Illite (@7 days)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412776"/>
            <a:ext cx="210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different Cs concentrations Cs is taken up to different sorption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site model of Cs uptake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1" y="1484784"/>
            <a:ext cx="77184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72514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‘FES’ = Highly selective for Cs; low abundance (&lt;1% of the total CEC) </a:t>
            </a:r>
          </a:p>
          <a:p>
            <a:r>
              <a:rPr lang="en-GB" dirty="0" smtClean="0"/>
              <a:t>Type II sites = less selective; greater abundance (~10% CEC)</a:t>
            </a:r>
          </a:p>
          <a:p>
            <a:r>
              <a:rPr lang="en-GB" dirty="0" smtClean="0"/>
              <a:t>Planar sites = not selective; very abundant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Cs sorption to Sellafield type sediment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197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 sorption to Fine grained glacial outwash sand.</a:t>
            </a:r>
          </a:p>
          <a:p>
            <a:r>
              <a:rPr lang="en-GB" dirty="0" smtClean="0"/>
              <a:t>1% clay - chlorite &amp; illite/mica </a:t>
            </a:r>
          </a:p>
          <a:p>
            <a:endParaRPr lang="en-GB" dirty="0"/>
          </a:p>
          <a:p>
            <a:r>
              <a:rPr lang="en-GB" dirty="0" smtClean="0"/>
              <a:t>(</a:t>
            </a:r>
            <a:r>
              <a:rPr lang="en-GB" dirty="0"/>
              <a:t>100 g L</a:t>
            </a:r>
            <a:r>
              <a:rPr lang="en-GB" baseline="30000" dirty="0"/>
              <a:t>-1 </a:t>
            </a:r>
            <a:r>
              <a:rPr lang="en-GB" dirty="0"/>
              <a:t>@48 </a:t>
            </a:r>
            <a:r>
              <a:rPr lang="en-GB" dirty="0" smtClean="0"/>
              <a:t>hrs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69" y="884666"/>
            <a:ext cx="4434061" cy="544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7684" y="6160107"/>
            <a:ext cx="756084" cy="29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84168" y="1340768"/>
            <a:ext cx="288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@ low </a:t>
            </a:r>
            <a:r>
              <a:rPr lang="en-GB" dirty="0"/>
              <a:t>C</a:t>
            </a:r>
            <a:r>
              <a:rPr lang="en-GB" dirty="0" smtClean="0"/>
              <a:t>s concentrations, Cs sorption to FES in </a:t>
            </a:r>
            <a:r>
              <a:rPr lang="en-GB" dirty="0" err="1" smtClean="0"/>
              <a:t>competion</a:t>
            </a:r>
            <a:r>
              <a:rPr lang="en-GB" dirty="0" smtClean="0"/>
              <a:t> with K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068960"/>
            <a:ext cx="288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– @ intermediate Cs concentrations, sorption to Type II sites  in </a:t>
            </a:r>
            <a:r>
              <a:rPr lang="en-GB" dirty="0" err="1" smtClean="0"/>
              <a:t>competion</a:t>
            </a:r>
            <a:r>
              <a:rPr lang="en-GB" dirty="0" smtClean="0"/>
              <a:t> with Na &amp; K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4941168"/>
            <a:ext cx="281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 – @ high Cs concentrations, sorption to planar sites / reaches capacity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 dependence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7" y="1988840"/>
            <a:ext cx="86487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1373" y="5229200"/>
            <a:ext cx="810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 that Type II sites are amphoteric in nature (</a:t>
            </a:r>
            <a:r>
              <a:rPr lang="en-GB" dirty="0" err="1" smtClean="0"/>
              <a:t>AlOH</a:t>
            </a:r>
            <a:r>
              <a:rPr lang="en-GB" dirty="0"/>
              <a:t> </a:t>
            </a:r>
            <a:r>
              <a:rPr lang="en-GB" dirty="0" smtClean="0"/>
              <a:t>sites)</a:t>
            </a:r>
            <a:br>
              <a:rPr lang="en-GB" dirty="0" smtClean="0"/>
            </a:br>
            <a:r>
              <a:rPr lang="en-GB" dirty="0" smtClean="0"/>
              <a:t>- used to extended the Bradbury and </a:t>
            </a:r>
            <a:r>
              <a:rPr lang="en-GB" dirty="0" err="1" smtClean="0"/>
              <a:t>Baeyeans</a:t>
            </a:r>
            <a:r>
              <a:rPr lang="en-GB" dirty="0" smtClean="0"/>
              <a:t> (2000) </a:t>
            </a:r>
            <a:r>
              <a:rPr lang="en-GB" dirty="0" err="1" smtClean="0"/>
              <a:t>cation</a:t>
            </a:r>
            <a:r>
              <a:rPr lang="en-GB" dirty="0" smtClean="0"/>
              <a:t> exchange model for our sediment system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1373" y="1308719"/>
            <a:ext cx="810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Experiments at different Cs concentrations to probe each type of site independently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Sellafield GW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53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980129"/>
            <a:ext cx="1201228" cy="58477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HLLW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59004" y="3564305"/>
            <a:ext cx="1201228" cy="58477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</a:t>
            </a:r>
            <a:r>
              <a:rPr lang="en-GB" sz="3200" dirty="0" smtClean="0"/>
              <a:t>LLW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268760"/>
            <a:ext cx="4104456" cy="31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429710"/>
            <a:ext cx="2350569" cy="157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62" y="6161460"/>
            <a:ext cx="3030537" cy="50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42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Sorption Kinetics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3165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Comans</a:t>
            </a:r>
            <a:r>
              <a:rPr lang="en-GB" dirty="0" smtClean="0"/>
              <a:t> and Hockley, GCA, 1992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412775"/>
            <a:ext cx="4808537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2016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ppb Cs</a:t>
            </a:r>
            <a:r>
              <a:rPr lang="en-GB" baseline="30000" dirty="0" smtClean="0"/>
              <a:t>+</a:t>
            </a:r>
          </a:p>
          <a:p>
            <a:endParaRPr lang="en-GB" baseline="30000" dirty="0" smtClean="0"/>
          </a:p>
          <a:p>
            <a:r>
              <a:rPr lang="en-GB" dirty="0" smtClean="0"/>
              <a:t>10mg L</a:t>
            </a:r>
            <a:r>
              <a:rPr lang="en-GB" baseline="30000" dirty="0" smtClean="0"/>
              <a:t>-1</a:t>
            </a:r>
            <a:r>
              <a:rPr lang="en-GB" dirty="0" smtClean="0"/>
              <a:t> Ca-illite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100 mg L</a:t>
            </a:r>
            <a:r>
              <a:rPr lang="en-GB" baseline="30000" dirty="0" smtClean="0"/>
              <a:t>-1</a:t>
            </a:r>
            <a:r>
              <a:rPr lang="en-GB" dirty="0" smtClean="0"/>
              <a:t> Ca-illite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4048" y="3140968"/>
            <a:ext cx="34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Interaction characterised by rapid uptake period  (&lt;1 day) &amp; slower continued uptake (&gt;5 days)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8322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6144" y="6300028"/>
            <a:ext cx="3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 </a:t>
            </a:r>
            <a:r>
              <a:rPr lang="en-GB" dirty="0" err="1" smtClean="0"/>
              <a:t>Koning</a:t>
            </a:r>
            <a:r>
              <a:rPr lang="en-GB" dirty="0" smtClean="0"/>
              <a:t> and </a:t>
            </a:r>
            <a:r>
              <a:rPr lang="en-GB" dirty="0" err="1" smtClean="0"/>
              <a:t>Comans</a:t>
            </a:r>
            <a:r>
              <a:rPr lang="en-GB" dirty="0" smtClean="0"/>
              <a:t>, GCA, 2004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22635" y="4404642"/>
            <a:ext cx="347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Desorption becomes progressively more difficult with time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5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Microscopic investigation of Cs sorption on K-illite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068149"/>
            <a:ext cx="782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Q. Can we visualise Cs sorption and incorporation over time?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33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493</TotalTime>
  <Words>834</Words>
  <Application>Microsoft Office PowerPoint</Application>
  <PresentationFormat>On-screen Show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SORPTION AND INCORPORATION OF CAESIUM TO SEDIMENTS AND  ILLITE CLAY: A MACRO TO MOLECULAR SCALE INVESTIGATION </vt:lpstr>
      <vt:lpstr>Radiocaesium (137Cs) as a contaminant</vt:lpstr>
      <vt:lpstr>Cs Sorption behaviour</vt:lpstr>
      <vt:lpstr>Three site model of Cs uptake</vt:lpstr>
      <vt:lpstr>Cs sorption to Sellafield type sediment </vt:lpstr>
      <vt:lpstr>pH dependence </vt:lpstr>
      <vt:lpstr>Application to Sellafield GW </vt:lpstr>
      <vt:lpstr>Cs Sorption Kinetics</vt:lpstr>
      <vt:lpstr>Microscopic investigation of Cs sorption on K-illite</vt:lpstr>
      <vt:lpstr>Illite stability in the TEM</vt:lpstr>
      <vt:lpstr>K exchange with Ca and Cs</vt:lpstr>
      <vt:lpstr>K → Cs with time</vt:lpstr>
      <vt:lpstr>DFT structural modelling</vt:lpstr>
      <vt:lpstr>EXAFS analysis</vt:lpstr>
      <vt:lpstr>Conclusions &amp; Implications</vt:lpstr>
      <vt:lpstr>PowerPoint Presentation</vt:lpstr>
      <vt:lpstr>Recent papers from Japan</vt:lpstr>
      <vt:lpstr>HRTEM Cs in Mg Vermiculite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SORPTION AND INCORPORATION OF CAESIUM TO SEDIMENTS AND  ILLITE CLAY: A MACRO TO MOLECULAR STYLE INVESTIGATION</dc:title>
  <dc:creator>Ian Burke</dc:creator>
  <cp:lastModifiedBy>Ian Burke</cp:lastModifiedBy>
  <cp:revision>40</cp:revision>
  <cp:lastPrinted>2016-01-05T11:33:37Z</cp:lastPrinted>
  <dcterms:created xsi:type="dcterms:W3CDTF">2015-12-15T14:12:37Z</dcterms:created>
  <dcterms:modified xsi:type="dcterms:W3CDTF">2016-01-05T11:50:39Z</dcterms:modified>
</cp:coreProperties>
</file>